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</p:sldIdLst>
  <p:sldSz cy="5143500" cx="9144000"/>
  <p:notesSz cx="6858000" cy="9144000"/>
  <p:embeddedFontLst>
    <p:embeddedFont>
      <p:font typeface="Playfair Display"/>
      <p:regular r:id="rId25"/>
      <p:bold r:id="rId26"/>
      <p:italic r:id="rId27"/>
      <p:boldItalic r:id="rId28"/>
    </p:embeddedFont>
    <p:embeddedFont>
      <p:font typeface="Lato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8E4716CC-1D66-4D7E-B278-B5653C6E5CD8}">
  <a:tblStyle styleId="{8E4716CC-1D66-4D7E-B278-B5653C6E5CD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PlayfairDisplay-bold.fntdata"/><Relationship Id="rId25" Type="http://schemas.openxmlformats.org/officeDocument/2006/relationships/font" Target="fonts/PlayfairDisplay-regular.fntdata"/><Relationship Id="rId28" Type="http://schemas.openxmlformats.org/officeDocument/2006/relationships/font" Target="fonts/PlayfairDisplay-boldItalic.fntdata"/><Relationship Id="rId27" Type="http://schemas.openxmlformats.org/officeDocument/2006/relationships/font" Target="fonts/PlayfairDisplay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Lato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Lato-italic.fntdata"/><Relationship Id="rId30" Type="http://schemas.openxmlformats.org/officeDocument/2006/relationships/font" Target="fonts/Lato-bold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32" Type="http://schemas.openxmlformats.org/officeDocument/2006/relationships/font" Target="fonts/Lato-bold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2.pn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42e499f399_6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42e499f399_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42ece8bed0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42ece8bed0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Dimitry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42e2d536aa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42e2d536aa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Aaron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Top Stations by Traffic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Char char="●"/>
            </a:pPr>
            <a:r>
              <a:rPr lang="en" sz="1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Weekday vs Weekend Traffic Hourly Analysis</a:t>
            </a:r>
            <a:endParaRPr sz="16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Top Stations by Demographic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Char char="●"/>
            </a:pPr>
            <a:r>
              <a:rPr lang="en" sz="1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Concentrations of rich women by station</a:t>
            </a:r>
            <a:endParaRPr sz="16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Most trafficked doesn’t intersect 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with demographically-optimal 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Char char="●"/>
            </a:pPr>
            <a:r>
              <a:rPr lang="en" sz="1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Must allocate to finding donors/attendees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42e499f399_7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42e499f399_7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Aaron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42e2d536aa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42e2d536aa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</a:t>
            </a:r>
            <a:r>
              <a:rPr lang="en"/>
              <a:t>recommendations</a:t>
            </a:r>
            <a:r>
              <a:rPr lang="en"/>
              <a:t> are twofold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 specific stations for </a:t>
            </a:r>
            <a:r>
              <a:rPr b="1" lang="en"/>
              <a:t>Donations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 specific stations for filling attendance.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 </a:t>
            </a:r>
            <a:r>
              <a:rPr lang="en"/>
              <a:t>significant</a:t>
            </a:r>
            <a:r>
              <a:rPr lang="en"/>
              <a:t> overlap between optimal </a:t>
            </a:r>
            <a:r>
              <a:rPr lang="en"/>
              <a:t>demographic</a:t>
            </a:r>
            <a:r>
              <a:rPr lang="en"/>
              <a:t> and highest traffic stations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Also a balanced approach will allow the chance to engage as many potential donors as possible, followed by the need to gain exposure and attendees.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42e2d536aa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42e2d536aa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Medford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42e499f399_3_26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42e499f399_3_26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42ece8bed0_2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42ece8bed0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Ken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42e499f399_7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42e499f399_7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42e499f399_7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42e499f399_7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42e499f399_3_25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42e499f399_3_25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</a:pPr>
            <a:r>
              <a:rPr lang="en" sz="1400">
                <a:solidFill>
                  <a:schemeClr val="dk2"/>
                </a:solidFill>
              </a:rPr>
              <a:t>Medford</a:t>
            </a:r>
            <a:endParaRPr sz="1400">
              <a:solidFill>
                <a:schemeClr val="dk2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</a:pPr>
            <a:r>
              <a:t/>
            </a:r>
            <a:endParaRPr sz="1400">
              <a:solidFill>
                <a:schemeClr val="dk2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</a:pPr>
            <a:r>
              <a:rPr lang="en" sz="1400">
                <a:solidFill>
                  <a:schemeClr val="dk2"/>
                </a:solidFill>
              </a:rPr>
              <a:t>Who we are? Name of group / data science consultants, etc.</a:t>
            </a:r>
            <a:endParaRPr sz="1400">
              <a:solidFill>
                <a:schemeClr val="dk2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</a:pPr>
            <a:r>
              <a:rPr lang="en" sz="1400">
                <a:solidFill>
                  <a:schemeClr val="dk2"/>
                </a:solidFill>
              </a:rPr>
              <a:t>What do we do? Data Science Consultants, Advance Analytics</a:t>
            </a:r>
            <a:endParaRPr sz="1400">
              <a:solidFill>
                <a:schemeClr val="dk2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</a:pPr>
            <a:r>
              <a:rPr lang="en" sz="1400">
                <a:solidFill>
                  <a:schemeClr val="dk2"/>
                </a:solidFill>
              </a:rPr>
              <a:t>Difficulties/Obstacles</a:t>
            </a:r>
            <a:endParaRPr sz="1400">
              <a:solidFill>
                <a:schemeClr val="dk2"/>
              </a:solidFill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</a:pPr>
            <a:r>
              <a:rPr lang="en" sz="1400">
                <a:solidFill>
                  <a:schemeClr val="dk2"/>
                </a:solidFill>
              </a:rPr>
              <a:t>Advertising at NYC subways is expensive and labor intensive. Optimizing placements of street teams to yield the biggest signups and turnout is essential to ensuring a successful event at the annual gala </a:t>
            </a:r>
            <a:endParaRPr sz="1400">
              <a:solidFill>
                <a:schemeClr val="dk2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</a:pPr>
            <a:r>
              <a:rPr lang="en" sz="1400">
                <a:solidFill>
                  <a:schemeClr val="dk2"/>
                </a:solidFill>
              </a:rPr>
              <a:t>NY MTA at a glance: </a:t>
            </a:r>
            <a:endParaRPr sz="1400">
              <a:solidFill>
                <a:schemeClr val="dk2"/>
              </a:solidFill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</a:pPr>
            <a:r>
              <a:rPr lang="en" sz="1400">
                <a:solidFill>
                  <a:schemeClr val="dk2"/>
                </a:solidFill>
              </a:rPr>
              <a:t>Weekly Ridership Numbers: ~11.3 million (5.6 weekday, 5.7 weekend) </a:t>
            </a:r>
            <a:endParaRPr sz="1400">
              <a:solidFill>
                <a:schemeClr val="dk2"/>
              </a:solidFill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</a:pPr>
            <a:r>
              <a:rPr lang="en" sz="1400">
                <a:solidFill>
                  <a:schemeClr val="dk2"/>
                </a:solidFill>
              </a:rPr>
              <a:t>across 472 stations with multiple entrance/exits at each station</a:t>
            </a:r>
            <a:endParaRPr sz="1400">
              <a:solidFill>
                <a:schemeClr val="dk2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</a:pPr>
            <a:r>
              <a:rPr lang="en" sz="1400">
                <a:solidFill>
                  <a:schemeClr val="dk2"/>
                </a:solidFill>
              </a:rPr>
              <a:t>Goal is to identify stations with highest traffic volume within key demographics: location, gender, income , age</a:t>
            </a:r>
            <a:endParaRPr sz="1400">
              <a:solidFill>
                <a:schemeClr val="dk2"/>
              </a:solidFill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</a:pPr>
            <a:r>
              <a:rPr lang="en" sz="1400">
                <a:solidFill>
                  <a:schemeClr val="dk2"/>
                </a:solidFill>
              </a:rPr>
              <a:t>Female, &gt;200K annual income, &gt; 26-31 years old, &gt;50 yr old</a:t>
            </a:r>
            <a:endParaRPr sz="1400">
              <a:solidFill>
                <a:schemeClr val="dk2"/>
              </a:solidFill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</a:pPr>
            <a:r>
              <a:rPr lang="en" sz="1400">
                <a:solidFill>
                  <a:schemeClr val="dk2"/>
                </a:solidFill>
              </a:rPr>
              <a:t>identify stations with highest volume of traffic, on days where we saw spikes in traffic compare to baseline. Identify time of day with peak traffic?</a:t>
            </a:r>
            <a:endParaRPr sz="1400">
              <a:solidFill>
                <a:schemeClr val="dk2"/>
              </a:solidFill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</a:pPr>
            <a:r>
              <a:rPr lang="en" sz="1400">
                <a:solidFill>
                  <a:schemeClr val="dk2"/>
                </a:solidFill>
              </a:rPr>
              <a:t>stations within proximity to locations of interest: Tech companies: Midtown, Fidi, Flatiron, Dumbo, Chealsea?</a:t>
            </a:r>
            <a:endParaRPr sz="1400">
              <a:solidFill>
                <a:schemeClr val="dk2"/>
              </a:solidFill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</a:pPr>
            <a:r>
              <a:t/>
            </a:r>
            <a:endParaRPr sz="1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42e499f399_3_10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42e499f399_3_10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Medford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Inconsistent Data: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Reverse Counters: negative numbers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Linenames: characters were in reverse orders, or missing certain lines, or include extraneous data &gt; gets treated as completely different lines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Timestamps were not in the same 4 hour increments (~7.5%)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42ece8bed0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42ece8bed0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42e499f399_3_26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42e499f399_3_26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Dimitry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42ece8bed0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42ece8bed0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Dimitry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42ece8bed0_3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42ece8bed0_3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Dimitry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42ece8bed0_3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42ece8bed0_3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Dimitry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42e2d536aa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42e2d536aa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○"/>
            </a:pP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Ratio of $200K earners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Female/Male ratio 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Older people more likely to donate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</a:pPr>
            <a:r>
              <a:rPr lang="en" sz="2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Normalize each metric and combine for a score</a:t>
            </a:r>
            <a:endParaRPr sz="14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</a:pPr>
            <a:r>
              <a:t/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9050" y="748800"/>
            <a:ext cx="3645900" cy="3645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2992950" y="992700"/>
            <a:ext cx="3158100" cy="31581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96363" y="3266930"/>
            <a:ext cx="2951400" cy="701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33100"/>
            <a:ext cx="8520600" cy="1610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29194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509550" y="1423875"/>
            <a:ext cx="8124900" cy="179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91378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dk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107950"/>
            <a:ext cx="4045200" cy="1683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oral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Relationship Id="rId4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web.mta.info/developers/turnstile.html" TargetMode="External"/><Relationship Id="rId4" Type="http://schemas.openxmlformats.org/officeDocument/2006/relationships/hyperlink" Target="http://zipatlas.com/downloads/" TargetMode="External"/><Relationship Id="rId5" Type="http://schemas.openxmlformats.org/officeDocument/2006/relationships/image" Target="../media/image1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93900" y="-198225"/>
            <a:ext cx="9237900" cy="570345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3"/>
          <p:cNvSpPr txBox="1"/>
          <p:nvPr>
            <p:ph type="ctrTitle"/>
          </p:nvPr>
        </p:nvSpPr>
        <p:spPr>
          <a:xfrm>
            <a:off x="-69292" y="-169825"/>
            <a:ext cx="85206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Project Benson</a:t>
            </a:r>
            <a:endParaRPr>
              <a:solidFill>
                <a:srgbClr val="EFEFEF"/>
              </a:solidFill>
            </a:endParaRPr>
          </a:p>
        </p:txBody>
      </p:sp>
      <p:sp>
        <p:nvSpPr>
          <p:cNvPr id="61" name="Google Shape;61;p13"/>
          <p:cNvSpPr txBox="1"/>
          <p:nvPr>
            <p:ph idx="1" type="subTitle"/>
          </p:nvPr>
        </p:nvSpPr>
        <p:spPr>
          <a:xfrm>
            <a:off x="-69300" y="999050"/>
            <a:ext cx="8520600" cy="16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Aaron, Kenneth, Medford, and Dimitri</a:t>
            </a:r>
            <a:endParaRPr>
              <a:solidFill>
                <a:srgbClr val="EFEFE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AKA Team Data Science for Social Justice</a:t>
            </a:r>
            <a:endParaRPr>
              <a:solidFill>
                <a:srgbClr val="EFEFE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Scoring</a:t>
            </a:r>
            <a:r>
              <a:rPr lang="en"/>
              <a:t> </a:t>
            </a:r>
            <a:r>
              <a:rPr lang="en"/>
              <a:t>Algorithm</a:t>
            </a:r>
            <a:endParaRPr/>
          </a:p>
        </p:txBody>
      </p:sp>
      <p:graphicFrame>
        <p:nvGraphicFramePr>
          <p:cNvPr id="122" name="Google Shape;122;p22"/>
          <p:cNvGraphicFramePr/>
          <p:nvPr/>
        </p:nvGraphicFramePr>
        <p:xfrm>
          <a:off x="551400" y="2232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{8E4716CC-1D66-4D7E-B278-B5653C6E5CD8}</a:tableStyleId>
              </a:tblPr>
              <a:tblGrid>
                <a:gridCol w="1556325"/>
                <a:gridCol w="1564100"/>
                <a:gridCol w="1011275"/>
                <a:gridCol w="1023675"/>
                <a:gridCol w="1401425"/>
                <a:gridCol w="1724100"/>
              </a:tblGrid>
              <a:tr h="3602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Station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AM</a:t>
                      </a:r>
                      <a:r>
                        <a:rPr b="1" lang="en"/>
                        <a:t>/PM Entries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F/M Ratio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Avg. Age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% Over $200K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Normalized Score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3602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86 St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0.67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1.21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38.3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18.84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00E400"/>
                          </a:solidFill>
                        </a:rPr>
                        <a:t>5.9</a:t>
                      </a:r>
                      <a:endParaRPr b="1">
                        <a:solidFill>
                          <a:srgbClr val="00E400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602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86 St-2 Ave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0.51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1.21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38.3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18.84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00E400"/>
                          </a:solidFill>
                        </a:rPr>
                        <a:t>4.5</a:t>
                      </a:r>
                      <a:endParaRPr b="1">
                        <a:solidFill>
                          <a:srgbClr val="00E400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602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Lexington Av/53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0.38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1.19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45.5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20.20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00E400"/>
                          </a:solidFill>
                        </a:rPr>
                        <a:t>4.3</a:t>
                      </a:r>
                      <a:endParaRPr b="1">
                        <a:solidFill>
                          <a:srgbClr val="00E400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5526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72 St-2 Ave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0.31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1.28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39.9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19.05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00E400"/>
                          </a:solidFill>
                        </a:rPr>
                        <a:t>3.0</a:t>
                      </a:r>
                      <a:endParaRPr b="1">
                        <a:solidFill>
                          <a:srgbClr val="00E400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123" name="Google Shape;12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2323" y="1333625"/>
            <a:ext cx="7899350" cy="46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3"/>
          <p:cNvPicPr preferRelativeResize="0"/>
          <p:nvPr/>
        </p:nvPicPr>
        <p:blipFill rotWithShape="1">
          <a:blip r:embed="rId3">
            <a:alphaModFix/>
          </a:blip>
          <a:srcRect b="0" l="0" r="1613" t="0"/>
          <a:stretch/>
        </p:blipFill>
        <p:spPr>
          <a:xfrm>
            <a:off x="4510500" y="1383825"/>
            <a:ext cx="4633500" cy="2714899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3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pic>
        <p:nvPicPr>
          <p:cNvPr id="130" name="Google Shape;13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650" y="1415825"/>
            <a:ext cx="4546079" cy="3156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4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136" name="Google Shape;136;p24"/>
          <p:cNvSpPr txBox="1"/>
          <p:nvPr>
            <p:ph idx="1" type="body"/>
          </p:nvPr>
        </p:nvSpPr>
        <p:spPr>
          <a:xfrm>
            <a:off x="-34550" y="1212700"/>
            <a:ext cx="4087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Best Time of Day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Optimal window for marketing is between 5 and 10 PM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Best Day of Week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Monday through Thursday have max traffic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For traffic, M-Th &gt; F &gt; Sa-Su = Holidays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7" name="Google Shape;13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7262" y="144950"/>
            <a:ext cx="4199899" cy="252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83775" y="2798625"/>
            <a:ext cx="4026869" cy="2169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5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44" name="Google Shape;144;p25"/>
          <p:cNvSpPr txBox="1"/>
          <p:nvPr>
            <p:ph idx="1" type="body"/>
          </p:nvPr>
        </p:nvSpPr>
        <p:spPr>
          <a:xfrm>
            <a:off x="311700" y="1270150"/>
            <a:ext cx="8520600" cy="152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Our Recommendations:</a:t>
            </a:r>
            <a:endParaRPr sz="20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Target ‘Donation’ Stations from 7:30AM to 10AM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86th St, 86th St-2nd Ave, Lexington Ave-53, 50th St, 72nd St-2nd Ave</a:t>
            </a:r>
            <a:endParaRPr/>
          </a:p>
        </p:txBody>
      </p:sp>
      <p:sp>
        <p:nvSpPr>
          <p:cNvPr id="145" name="Google Shape;145;p25"/>
          <p:cNvSpPr txBox="1"/>
          <p:nvPr>
            <p:ph idx="1" type="body"/>
          </p:nvPr>
        </p:nvSpPr>
        <p:spPr>
          <a:xfrm>
            <a:off x="311700" y="2422850"/>
            <a:ext cx="8520600" cy="134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Target ‘Attendance’ Stations from 5PM  to 10PM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34th St-Penn Station, Grand Central Station-42nd St, 34th St-Herald Sq, 14th St-Union Sq, Times Sq-42nd St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6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Work/Next Step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Additional Data we want to gather or analyze to improve this study</a:t>
            </a:r>
            <a:endParaRPr sz="20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Perform similar analysis on adjacent months and previous years to identify ridership trends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Station Entrance/Exit analysis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Household Density Analysis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Locations of high-volume tech spots in NYC</a:t>
            </a:r>
            <a:endParaRPr sz="1600"/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7"/>
          <p:cNvSpPr txBox="1"/>
          <p:nvPr>
            <p:ph type="title"/>
          </p:nvPr>
        </p:nvSpPr>
        <p:spPr>
          <a:xfrm>
            <a:off x="2710800" y="1467125"/>
            <a:ext cx="3722400" cy="19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Appendix</a:t>
            </a:r>
            <a:endParaRPr sz="60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75988" y="158488"/>
            <a:ext cx="2592025" cy="482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9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Cleaning Methods</a:t>
            </a:r>
            <a:endParaRPr/>
          </a:p>
        </p:txBody>
      </p:sp>
      <p:sp>
        <p:nvSpPr>
          <p:cNvPr id="167" name="Google Shape;167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Reverse Counters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The change in values was reversed (*-1)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Data points that were too far apart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Removed anomalies in entry/exit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Duplicate data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Removed duplicates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Inconsistent Data: i.e. sta names do not match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Removed inconsistencies</a:t>
            </a:r>
            <a:endParaRPr sz="16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0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Finding the right location for WTWY donors</a:t>
            </a:r>
            <a:endParaRPr/>
          </a:p>
        </p:txBody>
      </p:sp>
      <p:pic>
        <p:nvPicPr>
          <p:cNvPr id="173" name="Google Shape;17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" y="1241525"/>
            <a:ext cx="4379903" cy="28711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13975" y="1152475"/>
            <a:ext cx="4494075" cy="2954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Introduction</a:t>
            </a:r>
            <a:endParaRPr sz="3600"/>
          </a:p>
        </p:txBody>
      </p:sp>
      <p:sp>
        <p:nvSpPr>
          <p:cNvPr id="67" name="Google Shape;67;p14"/>
          <p:cNvSpPr txBox="1"/>
          <p:nvPr>
            <p:ph idx="1" type="body"/>
          </p:nvPr>
        </p:nvSpPr>
        <p:spPr>
          <a:xfrm>
            <a:off x="311700" y="1263288"/>
            <a:ext cx="8520600" cy="142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Proposal/Project Scope:</a:t>
            </a:r>
            <a:endParaRPr b="1" sz="2000"/>
          </a:p>
          <a:p>
            <a:pPr indent="-355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MTA at a glance</a:t>
            </a:r>
            <a:endParaRPr sz="2000"/>
          </a:p>
          <a:p>
            <a:pPr indent="-3556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</a:pPr>
            <a:r>
              <a:rPr lang="en" sz="2000"/>
              <a:t>11 million weekly riders, 472 stations</a:t>
            </a:r>
            <a:endParaRPr sz="2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13716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13716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4"/>
          <p:cNvSpPr txBox="1"/>
          <p:nvPr/>
        </p:nvSpPr>
        <p:spPr>
          <a:xfrm>
            <a:off x="311700" y="2571750"/>
            <a:ext cx="8520600" cy="19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ato"/>
              <a:buChar char="○"/>
            </a:pPr>
            <a:r>
              <a:rPr lang="en" sz="2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Goals: </a:t>
            </a:r>
            <a:endParaRPr sz="2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2" marL="13716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ato"/>
              <a:buChar char="■"/>
            </a:pPr>
            <a:r>
              <a:rPr lang="en" sz="2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Identify stations with highest traffic volume </a:t>
            </a:r>
            <a:endParaRPr sz="2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3" marL="18288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ato"/>
              <a:buChar char="●"/>
            </a:pPr>
            <a:r>
              <a:rPr lang="en" sz="2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Location</a:t>
            </a:r>
            <a:endParaRPr sz="2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3" marL="18288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ato"/>
              <a:buChar char="●"/>
            </a:pPr>
            <a:r>
              <a:rPr lang="en" sz="2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Gender</a:t>
            </a:r>
            <a:endParaRPr sz="2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3" marL="18288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ato"/>
              <a:buChar char="●"/>
            </a:pPr>
            <a:r>
              <a:rPr lang="en" sz="2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Income </a:t>
            </a:r>
            <a:endParaRPr sz="2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3" marL="18288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ato"/>
              <a:buChar char="●"/>
            </a:pPr>
            <a:r>
              <a:rPr lang="en" sz="2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Age</a:t>
            </a:r>
            <a:endParaRPr sz="2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Data Wrangling</a:t>
            </a:r>
            <a:endParaRPr sz="3600"/>
          </a:p>
        </p:txBody>
      </p:sp>
      <p:sp>
        <p:nvSpPr>
          <p:cNvPr id="74" name="Google Shape;74;p15"/>
          <p:cNvSpPr txBox="1"/>
          <p:nvPr/>
        </p:nvSpPr>
        <p:spPr>
          <a:xfrm>
            <a:off x="311700" y="3132450"/>
            <a:ext cx="4563000" cy="183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Issues Discovered (EDA)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Reverse Counters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Duplicate &amp; Inconsistent data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○"/>
            </a:pP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Station and Linenames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○"/>
            </a:pP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Time stamps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5" name="Google Shape;75;p15"/>
          <p:cNvSpPr txBox="1"/>
          <p:nvPr/>
        </p:nvSpPr>
        <p:spPr>
          <a:xfrm>
            <a:off x="311700" y="1207800"/>
            <a:ext cx="5756400" cy="1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Data: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MTA Turnstile Data	</a:t>
            </a:r>
            <a:r>
              <a:rPr lang="en" u="sng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http://web.mta.info/developers/turnstile.html</a:t>
            </a: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ato"/>
              <a:buChar char="●"/>
            </a:pP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IRS &amp; US Census Demographic Data </a:t>
            </a:r>
            <a:r>
              <a:rPr lang="en" u="sng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http://zipatlas.com/downloads/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6" name="Google Shape;76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2000" y="1768964"/>
            <a:ext cx="4260303" cy="28366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Methodologies</a:t>
            </a:r>
            <a:endParaRPr/>
          </a:p>
        </p:txBody>
      </p:sp>
      <p:sp>
        <p:nvSpPr>
          <p:cNvPr id="82" name="Google Shape;82;p16"/>
          <p:cNvSpPr txBox="1"/>
          <p:nvPr>
            <p:ph idx="1" type="body"/>
          </p:nvPr>
        </p:nvSpPr>
        <p:spPr>
          <a:xfrm>
            <a:off x="842850" y="12505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Traffic-based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6"/>
          <p:cNvSpPr txBox="1"/>
          <p:nvPr/>
        </p:nvSpPr>
        <p:spPr>
          <a:xfrm>
            <a:off x="416800" y="546600"/>
            <a:ext cx="3195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2.     </a:t>
            </a: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Demographic-based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Methodology - pt 1</a:t>
            </a:r>
            <a:endParaRPr/>
          </a:p>
        </p:txBody>
      </p:sp>
      <p:sp>
        <p:nvSpPr>
          <p:cNvPr id="89" name="Google Shape;89;p17"/>
          <p:cNvSpPr txBox="1"/>
          <p:nvPr>
            <p:ph idx="1" type="body"/>
          </p:nvPr>
        </p:nvSpPr>
        <p:spPr>
          <a:xfrm>
            <a:off x="311700" y="1333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Rank stations by total traffic</a:t>
            </a:r>
            <a:endParaRPr sz="20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How busy is it?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Time of Day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Day of Week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Holidays?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0" name="Google Shape;9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66025" y="1479925"/>
            <a:ext cx="4807349" cy="278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6" name="Google Shape;9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71500"/>
            <a:ext cx="9144000" cy="400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2" name="Google Shape;10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71500"/>
            <a:ext cx="9144000" cy="400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8" name="Google Shape;10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71499"/>
            <a:ext cx="9144000" cy="400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Methodology - pt 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21"/>
          <p:cNvSpPr txBox="1"/>
          <p:nvPr/>
        </p:nvSpPr>
        <p:spPr>
          <a:xfrm>
            <a:off x="352975" y="1227050"/>
            <a:ext cx="8404500" cy="7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Rank stations by multiple metrics</a:t>
            </a:r>
            <a:endParaRPr/>
          </a:p>
        </p:txBody>
      </p:sp>
      <p:sp>
        <p:nvSpPr>
          <p:cNvPr id="115" name="Google Shape;115;p21"/>
          <p:cNvSpPr txBox="1"/>
          <p:nvPr/>
        </p:nvSpPr>
        <p:spPr>
          <a:xfrm>
            <a:off x="436950" y="3494000"/>
            <a:ext cx="8270100" cy="14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21"/>
          <p:cNvSpPr txBox="1"/>
          <p:nvPr/>
        </p:nvSpPr>
        <p:spPr>
          <a:xfrm>
            <a:off x="927675" y="1847850"/>
            <a:ext cx="7022100" cy="28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How rich is the  surrounding area?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How many women live nearby?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What is the average age of the surrounding area?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